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3" r:id="rId4"/>
    <p:sldId id="257" r:id="rId5"/>
    <p:sldId id="260" r:id="rId6"/>
    <p:sldId id="258" r:id="rId7"/>
    <p:sldId id="259" r:id="rId8"/>
    <p:sldId id="261" r:id="rId9"/>
    <p:sldId id="266" r:id="rId10"/>
    <p:sldId id="262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319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b="1" dirty="0" smtClean="0">
                <a:solidFill>
                  <a:srgbClr val="C00000"/>
                </a:solidFill>
              </a:rPr>
              <a:t>آیا هوش معنوی را می توان رشد داد؟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fa-IR" sz="3600" b="1" i="1" dirty="0" smtClean="0"/>
              <a:t>ما موجودات انسانی ای نیستیم که تجربه معنوی دارند، بلکه موجودات معنوی ای هستیم با یک </a:t>
            </a:r>
            <a:r>
              <a:rPr lang="fa-IR" sz="3600" b="1" i="1" dirty="0" smtClean="0"/>
              <a:t>تجربه ی </a:t>
            </a:r>
            <a:r>
              <a:rPr lang="fa-IR" sz="3600" b="1" i="1" dirty="0" smtClean="0"/>
              <a:t>انسانی.</a:t>
            </a:r>
          </a:p>
          <a:p>
            <a:pPr algn="ctr"/>
            <a:endParaRPr lang="fa-IR" dirty="0" smtClean="0"/>
          </a:p>
          <a:p>
            <a:endParaRPr lang="fa-IR" dirty="0"/>
          </a:p>
          <a:p>
            <a:pPr marL="0" indent="0" algn="ctr">
              <a:buNone/>
            </a:pPr>
            <a:r>
              <a:rPr lang="fa-IR" sz="3600" dirty="0" smtClean="0"/>
              <a:t>هوش معنوی در تمام انسان ها به صورت فطری وجود دارد هرچند با ظرفیت های متفاوت.</a:t>
            </a:r>
          </a:p>
          <a:p>
            <a:pPr marL="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61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 smtClean="0"/>
              <a:t>بنابراین</a:t>
            </a:r>
            <a:endParaRPr lang="fa-I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6600" b="1" dirty="0" smtClean="0">
                <a:solidFill>
                  <a:srgbClr val="C00000"/>
                </a:solidFill>
              </a:rPr>
              <a:t>هوش معنوی قابل رشد و غنا بخشیدن است</a:t>
            </a:r>
            <a:endParaRPr lang="fa-IR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29120"/>
            <a:ext cx="10364451" cy="1596177"/>
          </a:xfrm>
        </p:spPr>
        <p:txBody>
          <a:bodyPr>
            <a:normAutofit/>
          </a:bodyPr>
          <a:lstStyle/>
          <a:p>
            <a:r>
              <a:rPr lang="fa-IR" sz="5400" b="1" dirty="0" smtClean="0"/>
              <a:t>پرداختن به اعمال معنوی مانند: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3962399"/>
          </a:xfrm>
        </p:spPr>
        <p:txBody>
          <a:bodyPr>
            <a:noAutofit/>
          </a:bodyPr>
          <a:lstStyle/>
          <a:p>
            <a:pPr algn="ctr"/>
            <a:r>
              <a:rPr lang="fa-IR" sz="2800" b="1" dirty="0" smtClean="0">
                <a:solidFill>
                  <a:srgbClr val="C00000"/>
                </a:solidFill>
              </a:rPr>
              <a:t>نماز</a:t>
            </a:r>
          </a:p>
          <a:p>
            <a:pPr algn="ctr"/>
            <a:r>
              <a:rPr lang="fa-IR" sz="2800" b="1" dirty="0" smtClean="0">
                <a:solidFill>
                  <a:srgbClr val="C00000"/>
                </a:solidFill>
              </a:rPr>
              <a:t>نیایش</a:t>
            </a:r>
          </a:p>
          <a:p>
            <a:pPr algn="ctr"/>
            <a:r>
              <a:rPr lang="fa-IR" sz="2800" b="1" dirty="0" smtClean="0"/>
              <a:t>تأمل در خود</a:t>
            </a:r>
          </a:p>
          <a:p>
            <a:pPr algn="ctr"/>
            <a:r>
              <a:rPr lang="fa-IR" sz="2800" b="1" dirty="0" smtClean="0"/>
              <a:t>اندیشیدن </a:t>
            </a:r>
          </a:p>
          <a:p>
            <a:pPr algn="ctr"/>
            <a:r>
              <a:rPr lang="fa-IR" sz="2800" b="1" dirty="0" smtClean="0"/>
              <a:t>درس گرفتن از اشتباهات فردی</a:t>
            </a:r>
          </a:p>
          <a:p>
            <a:pPr algn="ctr"/>
            <a:r>
              <a:rPr lang="fa-IR" sz="2800" b="1" dirty="0" smtClean="0"/>
              <a:t>فروتنی، شکیبایی، بخشندگی، مهربانی </a:t>
            </a:r>
          </a:p>
          <a:p>
            <a:pPr marL="0" indent="0" algn="ctr">
              <a:buNone/>
            </a:pPr>
            <a:r>
              <a:rPr lang="fa-IR" sz="2800" b="1" dirty="0" smtClean="0"/>
              <a:t> موجب تسهیل در رشد هوش معنوی می شود. 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6313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175" y="2366963"/>
            <a:ext cx="4565649" cy="342423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486069"/>
          </a:xfrm>
        </p:spPr>
        <p:txBody>
          <a:bodyPr/>
          <a:lstStyle/>
          <a:p>
            <a:r>
              <a:rPr lang="fa-IR" sz="5400" b="1" dirty="0" smtClean="0"/>
              <a:t>هوش معنوی از منظر مطالعات روانشناسی</a:t>
            </a:r>
            <a:r>
              <a:rPr lang="fa-IR" b="1" dirty="0" smtClean="0"/>
              <a:t/>
            </a:r>
            <a:br>
              <a:rPr lang="fa-IR" b="1" dirty="0" smtClean="0"/>
            </a:b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6184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76518"/>
            <a:ext cx="10363826" cy="565382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fa-IR" b="1" dirty="0" smtClean="0"/>
              <a:t>دنیای نوین در ایجاد پیشرفت های علمی و تأمین رفاه نسبی و نیازهای مادی آدمی موفق بوده است. اما آنچه امروزه بیش از پیش احساس می شود خلأهای باطنی و اخلاقی است.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fa-IR" b="1" dirty="0" smtClean="0"/>
              <a:t>دلمشغولی همیشگی بشریت به معنای زندگی، طرح معنویت را به یکی از موضوعات مهم در حوزه های مختلف علمی تبدیل کرده است.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fa-IR" b="1" dirty="0" smtClean="0"/>
              <a:t>اهمیت دین و رشد معنوی در انسان، در چند دهه گذشته به صورت روزافزون توجه روانشناسان و متخصصان بهداشت روانی را به خود جلب کرده است. این تجوجه و میل جهانی به موضوعات معنوی موجب شده که سازمان جهانی بهداشت در سال </a:t>
            </a:r>
            <a:r>
              <a:rPr lang="fa-IR" b="1" dirty="0" smtClean="0"/>
              <a:t>2000 ، بعد </a:t>
            </a:r>
            <a:r>
              <a:rPr lang="fa-IR" b="1" dirty="0" smtClean="0"/>
              <a:t>چهارم، یعنی بعد معنوی را در کنار ابعاد جسمانی، روانی و اجتماعی در رشد و تکامل انسان مطرح </a:t>
            </a:r>
            <a:r>
              <a:rPr lang="fa-IR" b="1" dirty="0" smtClean="0"/>
              <a:t>کرد.  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9720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 smtClean="0"/>
              <a:t>هوش عقلانی یا </a:t>
            </a:r>
            <a:r>
              <a:rPr lang="en-US" sz="4800" dirty="0" smtClean="0"/>
              <a:t>IQ</a:t>
            </a:r>
            <a:r>
              <a:rPr lang="fa-IR" sz="4800" dirty="0" smtClean="0"/>
              <a:t>:</a:t>
            </a:r>
            <a:endParaRPr lang="fa-I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مجموعه ای از توانایی های عقلانی مانند: تفکر، برنامه ریزی، خلاقیت، سازگاری، حل مسأله، تصمیم گیری و یادگیری است که موجب سازگاری و انطباق بهتر با محیط پیرامون می شود.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0305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/>
              <a:t>هوش هیجانی یا </a:t>
            </a:r>
            <a:r>
              <a:rPr lang="en-US" sz="6000" dirty="0" err="1" smtClean="0"/>
              <a:t>Eq</a:t>
            </a:r>
            <a:endParaRPr lang="fa-I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fa-IR" sz="4400" dirty="0" smtClean="0"/>
          </a:p>
          <a:p>
            <a:r>
              <a:rPr lang="fa-IR" sz="4400" dirty="0" smtClean="0"/>
              <a:t>توانایی </a:t>
            </a:r>
            <a:r>
              <a:rPr lang="fa-IR" sz="4400" dirty="0" smtClean="0"/>
              <a:t>در مدیریت و کنترل هیجانات و عواطف خود و دیگران، برقراری روابط سازنده با دیگران.</a:t>
            </a: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14417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fa-IR" sz="6600" b="1" dirty="0" smtClean="0">
                <a:solidFill>
                  <a:srgbClr val="C00000"/>
                </a:solidFill>
              </a:rPr>
              <a:t>هوش معنوی :</a:t>
            </a:r>
            <a:endParaRPr lang="fa-IR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3317" y="1596178"/>
            <a:ext cx="10363826" cy="50063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a-IR" dirty="0" smtClean="0"/>
              <a:t>  </a:t>
            </a:r>
            <a:r>
              <a:rPr lang="fa-IR" sz="3200" dirty="0" smtClean="0"/>
              <a:t>خاص انسان است.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/>
              <a:t> زمینه </a:t>
            </a:r>
            <a:r>
              <a:rPr lang="fa-IR" sz="3200" dirty="0" smtClean="0"/>
              <a:t>ی تمام آن چیزهایی است که به آنها اعتقاد و باور داریم و نقش باورها، هنجارها و عقاید فرد را در فعالیت های زندگی بر عهده می گیرید.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/>
              <a:t> چرایی </a:t>
            </a:r>
            <a:r>
              <a:rPr lang="fa-IR" sz="3200" dirty="0" smtClean="0"/>
              <a:t>و سؤال هایی در مورد هدف و معنای زندگی.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/>
              <a:t> انعطاف </a:t>
            </a:r>
            <a:r>
              <a:rPr lang="fa-IR" sz="3200" dirty="0" smtClean="0"/>
              <a:t>پذیری در برابر تغییرات پیرامون.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/>
              <a:t> حل </a:t>
            </a:r>
            <a:r>
              <a:rPr lang="fa-IR" sz="3200" dirty="0" smtClean="0"/>
              <a:t>مشکلات روزمره با نگاه معنایی و ارزشی.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/>
              <a:t> انتخاب </a:t>
            </a:r>
            <a:r>
              <a:rPr lang="fa-IR" sz="3200" dirty="0" smtClean="0"/>
              <a:t>درست از میان راههای </a:t>
            </a:r>
            <a:r>
              <a:rPr lang="fa-IR" sz="3200" dirty="0" smtClean="0"/>
              <a:t>موجود </a:t>
            </a:r>
            <a:r>
              <a:rPr lang="fa-IR" sz="3200" dirty="0" smtClean="0"/>
              <a:t>یا تشخیص راه  درست از غلط.</a:t>
            </a:r>
          </a:p>
        </p:txBody>
      </p:sp>
    </p:spTree>
    <p:extLst>
      <p:ext uri="{BB962C8B-B14F-4D97-AF65-F5344CB8AC3E}">
        <p14:creationId xmlns:p14="http://schemas.microsoft.com/office/powerpoint/2010/main" val="4037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2064" y="502275"/>
            <a:ext cx="10363826" cy="5187565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Rounded Rectangle 3"/>
          <p:cNvSpPr/>
          <p:nvPr/>
        </p:nvSpPr>
        <p:spPr>
          <a:xfrm>
            <a:off x="4920880" y="619467"/>
            <a:ext cx="1419897" cy="1197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هوش عقلانی</a:t>
            </a:r>
            <a:endParaRPr lang="fa-IR" dirty="0"/>
          </a:p>
        </p:txBody>
      </p:sp>
      <p:sp>
        <p:nvSpPr>
          <p:cNvPr id="5" name="Rounded Rectangle 4"/>
          <p:cNvSpPr/>
          <p:nvPr/>
        </p:nvSpPr>
        <p:spPr>
          <a:xfrm>
            <a:off x="6593982" y="3096058"/>
            <a:ext cx="1455313" cy="1314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هوش هیجانی</a:t>
            </a:r>
            <a:endParaRPr lang="fa-IR" dirty="0"/>
          </a:p>
        </p:txBody>
      </p:sp>
      <p:sp>
        <p:nvSpPr>
          <p:cNvPr id="6" name="Rounded Rectangle 5"/>
          <p:cNvSpPr/>
          <p:nvPr/>
        </p:nvSpPr>
        <p:spPr>
          <a:xfrm>
            <a:off x="3168203" y="3096058"/>
            <a:ext cx="1532586" cy="1314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هوش معنوی</a:t>
            </a:r>
            <a:endParaRPr lang="fa-IR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78639" y="1912484"/>
            <a:ext cx="872544" cy="1088293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73926" y="3709115"/>
            <a:ext cx="1737360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39832" y="1796602"/>
            <a:ext cx="731520" cy="118872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8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b="1" dirty="0" smtClean="0"/>
              <a:t>ویژگی افراد دارای هوش معنوی:</a:t>
            </a:r>
            <a:endParaRPr lang="fa-IR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fa-IR" sz="2400" b="1" dirty="0" smtClean="0"/>
              <a:t>خودآگاهی</a:t>
            </a:r>
          </a:p>
          <a:p>
            <a:r>
              <a:rPr lang="fa-IR" sz="2400" b="1" dirty="0" smtClean="0"/>
              <a:t>شهامت</a:t>
            </a:r>
          </a:p>
          <a:p>
            <a:r>
              <a:rPr lang="fa-IR" sz="2400" b="1" dirty="0" smtClean="0"/>
              <a:t>اندیشیدن به چرایی امور</a:t>
            </a:r>
          </a:p>
          <a:p>
            <a:r>
              <a:rPr lang="fa-IR" sz="2400" b="1" dirty="0" smtClean="0"/>
              <a:t>قابلیت مواجهه با مشکلات و ناملایمات </a:t>
            </a:r>
          </a:p>
          <a:p>
            <a:r>
              <a:rPr lang="fa-IR" sz="2400" b="1" dirty="0" smtClean="0"/>
              <a:t>خودکنترلی</a:t>
            </a:r>
          </a:p>
          <a:p>
            <a:r>
              <a:rPr lang="fa-IR" sz="2400" b="1" dirty="0" smtClean="0"/>
              <a:t>پرداختن به سجایای اخلاقی و درک معنویات و اررزش ها در زندگی شخصی و اجتماعی</a:t>
            </a:r>
          </a:p>
          <a:p>
            <a:r>
              <a:rPr lang="fa-IR" sz="2400" b="1" dirty="0" smtClean="0"/>
              <a:t>رهایی از لغزش ها و دام های شیطانی</a:t>
            </a:r>
          </a:p>
          <a:p>
            <a:r>
              <a:rPr lang="fa-IR" sz="2400" b="1" dirty="0" smtClean="0"/>
              <a:t>تعادل در زندگی مادی و معنوی</a:t>
            </a:r>
          </a:p>
        </p:txBody>
      </p:sp>
    </p:spTree>
    <p:extLst>
      <p:ext uri="{BB962C8B-B14F-4D97-AF65-F5344CB8AC3E}">
        <p14:creationId xmlns:p14="http://schemas.microsoft.com/office/powerpoint/2010/main" val="22527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b="1" dirty="0" smtClean="0">
                <a:solidFill>
                  <a:srgbClr val="C00000"/>
                </a:solidFill>
              </a:rPr>
              <a:t>رابطه میان هوش معنوی و </a:t>
            </a:r>
            <a:endParaRPr lang="fa-IR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fa-IR" sz="3200" b="1" dirty="0" smtClean="0"/>
              <a:t>بهزیستی جسمانی (فشار خون، تپش قلب و...)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fa-IR" sz="3200" b="1" dirty="0" smtClean="0"/>
              <a:t>بهزیستی هیجانی و روانشناختی (شادکامی، افسردگی، اضطراب و ...)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fa-IR" sz="3200" b="1" dirty="0" smtClean="0"/>
              <a:t>رضایت زناشویی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fa-IR" sz="3200" b="1" dirty="0" smtClean="0"/>
              <a:t>کیفیت زندگی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fa-IR" sz="3200" b="1" dirty="0" smtClean="0"/>
              <a:t>رضایت شغلی</a:t>
            </a:r>
          </a:p>
        </p:txBody>
      </p:sp>
    </p:spTree>
    <p:extLst>
      <p:ext uri="{BB962C8B-B14F-4D97-AF65-F5344CB8AC3E}">
        <p14:creationId xmlns:p14="http://schemas.microsoft.com/office/powerpoint/2010/main" val="35030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290</TotalTime>
  <Words>458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Tw Cen MT</vt:lpstr>
      <vt:lpstr>Wingdings</vt:lpstr>
      <vt:lpstr>Droplet</vt:lpstr>
      <vt:lpstr>PowerPoint Presentation</vt:lpstr>
      <vt:lpstr>هوش معنوی از منظر مطالعات روانشناسی </vt:lpstr>
      <vt:lpstr>PowerPoint Presentation</vt:lpstr>
      <vt:lpstr>هوش عقلانی یا IQ:</vt:lpstr>
      <vt:lpstr>هوش هیجانی یا Eq</vt:lpstr>
      <vt:lpstr>هوش معنوی :</vt:lpstr>
      <vt:lpstr>PowerPoint Presentation</vt:lpstr>
      <vt:lpstr>ویژگی افراد دارای هوش معنوی:</vt:lpstr>
      <vt:lpstr>رابطه میان هوش معنوی و </vt:lpstr>
      <vt:lpstr>آیا هوش معنوی را می توان رشد داد؟ </vt:lpstr>
      <vt:lpstr>بنابراین</vt:lpstr>
      <vt:lpstr>پرداختن به اعمال معنوی مانند: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هوش معنوی از منظر روانشناسی</dc:title>
  <dc:creator>NOVINrayaneh</dc:creator>
  <cp:lastModifiedBy>NOVINrayaneh</cp:lastModifiedBy>
  <cp:revision>19</cp:revision>
  <dcterms:created xsi:type="dcterms:W3CDTF">2019-09-06T07:17:17Z</dcterms:created>
  <dcterms:modified xsi:type="dcterms:W3CDTF">2019-09-06T20:07:57Z</dcterms:modified>
</cp:coreProperties>
</file>